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sldIdLst>
    <p:sldId id="264" r:id="rId2"/>
    <p:sldId id="256" r:id="rId3"/>
    <p:sldId id="257" r:id="rId4"/>
    <p:sldId id="262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8981A-6767-44FD-BC0E-83E39085FA06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F69F8-EDF1-46F6-A27F-F0E2730076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F69F8-EDF1-46F6-A27F-F0E27300760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F69F8-EDF1-46F6-A27F-F0E27300760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F69F8-EDF1-46F6-A27F-F0E27300760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F69F8-EDF1-46F6-A27F-F0E27300760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F69F8-EDF1-46F6-A27F-F0E27300760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F69F8-EDF1-46F6-A27F-F0E27300760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4CFD-A8F8-4F0F-A88F-667A71BB4CE0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2CF36ED-CD6B-40FD-A1C7-4249EE6B8D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4CFD-A8F8-4F0F-A88F-667A71BB4CE0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F36ED-CD6B-40FD-A1C7-4249EE6B8D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4CFD-A8F8-4F0F-A88F-667A71BB4CE0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F36ED-CD6B-40FD-A1C7-4249EE6B8D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4CFD-A8F8-4F0F-A88F-667A71BB4CE0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F36ED-CD6B-40FD-A1C7-4249EE6B8D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4CFD-A8F8-4F0F-A88F-667A71BB4CE0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2CF36ED-CD6B-40FD-A1C7-4249EE6B8D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4CFD-A8F8-4F0F-A88F-667A71BB4CE0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F36ED-CD6B-40FD-A1C7-4249EE6B8D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4CFD-A8F8-4F0F-A88F-667A71BB4CE0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F36ED-CD6B-40FD-A1C7-4249EE6B8D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4CFD-A8F8-4F0F-A88F-667A71BB4CE0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F36ED-CD6B-40FD-A1C7-4249EE6B8D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4CFD-A8F8-4F0F-A88F-667A71BB4CE0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F36ED-CD6B-40FD-A1C7-4249EE6B8D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4CFD-A8F8-4F0F-A88F-667A71BB4CE0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F36ED-CD6B-40FD-A1C7-4249EE6B8D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E4CFD-A8F8-4F0F-A88F-667A71BB4CE0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2CF36ED-CD6B-40FD-A1C7-4249EE6B8D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90E4CFD-A8F8-4F0F-A88F-667A71BB4CE0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2CF36ED-CD6B-40FD-A1C7-4249EE6B8D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522FE7-5A29-4EF6-B1EF-2CA55748A7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9144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2192E09-EBC7-416C-B887-DFF915D7F4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9144000" cy="74295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924498D-E084-44BE-A196-CFCE3556435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4C12901-9FCC-461E-A64A-89B4791235E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90422" y="1847088"/>
            <a:ext cx="720564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7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3046595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D0B388-4343-4A9A-83F7-AD57AC4818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7262" y="1240076"/>
            <a:ext cx="2045860" cy="4584527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914400"/>
            <a:r>
              <a:rPr lang="en-US" sz="3200" b="0" i="0" kern="1200" cap="all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Poetry 3</a:t>
            </a:r>
            <a:br>
              <a:rPr lang="en-US" sz="3200" b="0" i="0" kern="1200" cap="all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3200" b="0" i="0" kern="1200" cap="all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Eng</a:t>
            </a:r>
            <a:r>
              <a:rPr lang="en-US" sz="3200" b="0" i="0" kern="1200" cap="all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/>
            </a:r>
            <a:br>
              <a:rPr lang="en-US" sz="3200" b="0" i="0" kern="1200" cap="all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sz="3200" b="0" i="0" kern="1200" cap="all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426</a:t>
            </a:r>
            <a:br>
              <a:rPr lang="en-US" sz="3200" b="0" i="0" kern="1200" cap="all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</a:br>
            <a:endParaRPr lang="en-US" sz="3200" b="0" i="0" kern="1200" cap="all" dirty="0"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744748-EC86-4109-B378-FA48E670C1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29195" y="1240077"/>
            <a:ext cx="4526120" cy="4916465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 defTabSz="914400">
              <a:buFont typeface="Arial" panose="020B0604020202020204" pitchFamily="34" charset="0"/>
              <a:buChar char="•"/>
            </a:pPr>
            <a:r>
              <a:rPr lang="en-US" dirty="0"/>
              <a:t>Fourth Year students</a:t>
            </a:r>
          </a:p>
          <a:p>
            <a:pPr indent="-228600" defTabSz="914400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defTabSz="914400">
              <a:buFont typeface="Arial" panose="020B0604020202020204" pitchFamily="34" charset="0"/>
              <a:buChar char="•"/>
            </a:pPr>
            <a:r>
              <a:rPr lang="en-US" dirty="0"/>
              <a:t>Basic and Special Education</a:t>
            </a:r>
          </a:p>
          <a:p>
            <a:pPr indent="-228600" defTabSz="914400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defTabSz="914400">
              <a:buFont typeface="Arial" panose="020B0604020202020204" pitchFamily="34" charset="0"/>
              <a:buChar char="•"/>
            </a:pPr>
            <a:r>
              <a:rPr lang="en-US" dirty="0"/>
              <a:t>Dr. </a:t>
            </a:r>
            <a:r>
              <a:rPr lang="en-US"/>
              <a:t>Ebtihal </a:t>
            </a:r>
            <a:r>
              <a:rPr lang="en-US" dirty="0"/>
              <a:t>Elshaikh</a:t>
            </a:r>
          </a:p>
        </p:txBody>
      </p:sp>
    </p:spTree>
    <p:extLst>
      <p:ext uri="{BB962C8B-B14F-4D97-AF65-F5344CB8AC3E}">
        <p14:creationId xmlns:p14="http://schemas.microsoft.com/office/powerpoint/2010/main" val="161788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s://encrypted-tbn0.gstatic.com/images?q=tbn:ANd9GcRX7dLJ09hlzfXADfrEwVqqbnEdinUsWko49i8MP0OStjJRg6z_9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71800"/>
            <a:ext cx="5867400" cy="3886200"/>
          </a:xfrm>
          <a:prstGeom prst="rect">
            <a:avLst/>
          </a:prstGeom>
          <a:noFill/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Anthem for doomed youth</a:t>
            </a:r>
            <a:br>
              <a:rPr lang="en-US" dirty="0"/>
            </a:br>
            <a:r>
              <a:rPr lang="en-US" dirty="0"/>
              <a:t>Wilfred Owen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5902325" y="3048000"/>
            <a:ext cx="3241675" cy="1727200"/>
          </a:xfrm>
          <a:prstGeom prst="rect">
            <a:avLst/>
          </a:prstGeom>
          <a:solidFill>
            <a:srgbClr val="F3E7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/>
              <a:t>Ironical title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WWI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dirty="0"/>
              <a:t>Austria-Hungary/Germany/Italy                   </a:t>
            </a:r>
          </a:p>
          <a:p>
            <a:pPr algn="ctr">
              <a:buNone/>
            </a:pPr>
            <a:r>
              <a:rPr lang="en-GB" dirty="0"/>
              <a:t>   (Central Powers)</a:t>
            </a:r>
          </a:p>
          <a:p>
            <a:pPr>
              <a:buNone/>
            </a:pPr>
            <a:r>
              <a:rPr lang="en-GB" dirty="0"/>
              <a:t>                                                    X</a:t>
            </a:r>
          </a:p>
          <a:p>
            <a:pPr algn="ctr">
              <a:buNone/>
            </a:pPr>
            <a:r>
              <a:rPr lang="en-GB" dirty="0"/>
              <a:t>Britain/France/Russia</a:t>
            </a:r>
          </a:p>
          <a:p>
            <a:pPr algn="ctr">
              <a:buNone/>
            </a:pPr>
            <a:r>
              <a:rPr lang="en-GB" dirty="0"/>
              <a:t> (Allied forces) </a:t>
            </a:r>
          </a:p>
          <a:p>
            <a:pPr algn="ctr">
              <a:buNone/>
            </a:pPr>
            <a:r>
              <a:rPr lang="en-US" dirty="0"/>
              <a:t>Irish War of Independence  and Irish Civil War (1916- 1923)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7652" name="Picture 4" descr="https://encrypted-tbn1.gstatic.com/images?q=tbn:ANd9GcTt6crXaf93SRib2C-1FIzgcffkNXLvmBwN8jG_JtvcrknjNdY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04800"/>
            <a:ext cx="3200400" cy="2451370"/>
          </a:xfrm>
          <a:prstGeom prst="rect">
            <a:avLst/>
          </a:prstGeom>
          <a:noFill/>
        </p:spPr>
      </p:pic>
      <p:pic>
        <p:nvPicPr>
          <p:cNvPr id="27654" name="Picture 6" descr="https://encrypted-tbn3.gstatic.com/images?q=tbn:ANd9GcQfHxVLc2N-C0NdZFjJopQ384En40eCtSUtrxkcVWW5ASOrZNQdo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97164" y="2209800"/>
            <a:ext cx="3361036" cy="2286000"/>
          </a:xfrm>
          <a:prstGeom prst="rect">
            <a:avLst/>
          </a:prstGeom>
          <a:noFill/>
        </p:spPr>
      </p:pic>
      <p:pic>
        <p:nvPicPr>
          <p:cNvPr id="27656" name="Picture 8" descr="https://encrypted-tbn3.gstatic.com/images?q=tbn:ANd9GcQmTpUVD4_CGqjj6p29SDEJ1L15J3AgQSeO6eNaA-7hkAJksis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3433744"/>
            <a:ext cx="3352800" cy="25193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533400"/>
            <a:ext cx="8839200" cy="6324600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What passing-bells for these who die as cattle?  </a:t>
            </a:r>
          </a:p>
          <a:p>
            <a:r>
              <a:rPr lang="en-US" sz="2800" dirty="0"/>
              <a:t>Only the monstrous anger of the guns.  </a:t>
            </a:r>
          </a:p>
          <a:p>
            <a:r>
              <a:rPr lang="en-US" sz="2800" dirty="0"/>
              <a:t>Only the </a:t>
            </a:r>
            <a:r>
              <a:rPr lang="en-US" sz="2800" u="sng" dirty="0"/>
              <a:t>stuttering rifles' rapid rattle</a:t>
            </a:r>
            <a:r>
              <a:rPr lang="en-US" sz="2800" dirty="0"/>
              <a:t>  </a:t>
            </a:r>
          </a:p>
          <a:p>
            <a:r>
              <a:rPr lang="en-US" sz="2800" dirty="0"/>
              <a:t>Can patter out their hasty orisons. </a:t>
            </a:r>
          </a:p>
          <a:p>
            <a:endParaRPr lang="en-US" sz="2800" dirty="0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457200"/>
            <a:ext cx="3241675" cy="1727200"/>
          </a:xfrm>
          <a:prstGeom prst="rect">
            <a:avLst/>
          </a:prstGeom>
          <a:solidFill>
            <a:srgbClr val="F3E7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 dirty="0"/>
              <a:t>Onomatopoeia</a:t>
            </a:r>
            <a:r>
              <a:rPr lang="en-US" dirty="0"/>
              <a:t> </a:t>
            </a: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2895600" y="0"/>
            <a:ext cx="3241675" cy="1727200"/>
            <a:chOff x="158" y="1661"/>
            <a:chExt cx="2042" cy="108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158" y="1661"/>
              <a:ext cx="2042" cy="1088"/>
            </a:xfrm>
            <a:prstGeom prst="rect">
              <a:avLst/>
            </a:prstGeom>
            <a:solidFill>
              <a:srgbClr val="82D37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95" y="1979"/>
              <a:ext cx="186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sz="2800" b="1" dirty="0">
                  <a:latin typeface="Tahoma" pitchFamily="34" charset="0"/>
                </a:rPr>
                <a:t>Personification</a:t>
              </a:r>
            </a:p>
          </p:txBody>
        </p:sp>
      </p:grp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5257800" y="381000"/>
            <a:ext cx="3241675" cy="1727200"/>
          </a:xfrm>
          <a:prstGeom prst="rect">
            <a:avLst/>
          </a:prstGeom>
          <a:solidFill>
            <a:srgbClr val="81C4C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/>
              <a:t>Alliteration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2438400"/>
            <a:ext cx="7772400" cy="4572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/>
              <a:t>No mockeries now for them; no prayers nor bells; </a:t>
            </a:r>
          </a:p>
          <a:p>
            <a:pPr>
              <a:buNone/>
            </a:pPr>
            <a:r>
              <a:rPr lang="en-US" sz="2800" dirty="0"/>
              <a:t> Nor any voice of mourning save the choirs, – </a:t>
            </a:r>
          </a:p>
          <a:p>
            <a:pPr>
              <a:buNone/>
            </a:pPr>
            <a:r>
              <a:rPr lang="en-US" sz="2800" dirty="0"/>
              <a:t>The shrill, </a:t>
            </a:r>
            <a:r>
              <a:rPr lang="en-US" sz="2800" u="sng" dirty="0"/>
              <a:t>demented</a:t>
            </a:r>
            <a:r>
              <a:rPr lang="en-US" sz="2800" u="sng" baseline="30000" dirty="0"/>
              <a:t> </a:t>
            </a:r>
            <a:r>
              <a:rPr lang="en-US" sz="2800" u="sng" dirty="0"/>
              <a:t>choirs of wailing shells</a:t>
            </a:r>
            <a:r>
              <a:rPr lang="en-US" sz="2800" dirty="0"/>
              <a:t>;</a:t>
            </a:r>
          </a:p>
          <a:p>
            <a:pPr>
              <a:buNone/>
            </a:pPr>
            <a:r>
              <a:rPr lang="en-US" sz="2800" dirty="0"/>
              <a:t>  And bugles calling for them from sad shires.</a:t>
            </a: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04800" y="0"/>
            <a:ext cx="3241675" cy="1727200"/>
          </a:xfrm>
          <a:prstGeom prst="rect">
            <a:avLst/>
          </a:prstGeom>
          <a:solidFill>
            <a:srgbClr val="F3E7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dirty="0"/>
              <a:t>Oxymoron 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8686800" cy="52578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800" u="sng" dirty="0"/>
          </a:p>
          <a:p>
            <a:pPr>
              <a:buNone/>
            </a:pPr>
            <a:endParaRPr lang="en-US" sz="2800" u="sng" dirty="0"/>
          </a:p>
          <a:p>
            <a:pPr>
              <a:buNone/>
            </a:pPr>
            <a:endParaRPr lang="en-US" sz="2800" u="sng"/>
          </a:p>
          <a:p>
            <a:pPr>
              <a:buNone/>
            </a:pPr>
            <a:r>
              <a:rPr lang="en-US" sz="2800" u="sng"/>
              <a:t>What </a:t>
            </a:r>
            <a:r>
              <a:rPr lang="en-US" sz="2800" u="sng" dirty="0"/>
              <a:t>candles may be held to speed them all?</a:t>
            </a:r>
            <a:r>
              <a:rPr lang="en-US" sz="2800" dirty="0"/>
              <a:t>  </a:t>
            </a:r>
          </a:p>
          <a:p>
            <a:pPr>
              <a:buNone/>
            </a:pPr>
            <a:r>
              <a:rPr lang="en-US" sz="2800" dirty="0"/>
              <a:t>Not in the hands of boys but in their eyes  </a:t>
            </a:r>
          </a:p>
          <a:p>
            <a:pPr>
              <a:buNone/>
            </a:pPr>
            <a:r>
              <a:rPr lang="en-US" sz="2800" dirty="0"/>
              <a:t>Shall shine the holy glimmers of goodbyes. </a:t>
            </a:r>
          </a:p>
          <a:p>
            <a:pPr>
              <a:buNone/>
            </a:pPr>
            <a:r>
              <a:rPr lang="en-US" sz="2800" dirty="0"/>
              <a:t>The pallor of girls' brows shall be their pall;  </a:t>
            </a:r>
          </a:p>
          <a:p>
            <a:pPr>
              <a:buNone/>
            </a:pPr>
            <a:r>
              <a:rPr lang="en-US" sz="2800" dirty="0"/>
              <a:t>Their flowers the tenderness of patient minds,  </a:t>
            </a:r>
          </a:p>
          <a:p>
            <a:pPr>
              <a:buNone/>
            </a:pPr>
            <a:r>
              <a:rPr lang="en-US" sz="2800" dirty="0"/>
              <a:t>And each slow dusk a drawing-down of blinds. 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4724400" y="304800"/>
            <a:ext cx="3241675" cy="1727200"/>
          </a:xfrm>
          <a:prstGeom prst="rect">
            <a:avLst/>
          </a:prstGeom>
          <a:solidFill>
            <a:srgbClr val="F3E7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/>
              <a:t>Rhetorical 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sz="quarter" idx="1"/>
          </p:nvPr>
        </p:nvSpPr>
        <p:spPr bwMode="auto">
          <a:xfrm>
            <a:off x="914400" y="1447800"/>
            <a:ext cx="6248400" cy="2590800"/>
          </a:xfrm>
          <a:prstGeom prst="rect">
            <a:avLst/>
          </a:prstGeom>
          <a:solidFill>
            <a:srgbClr val="F3E7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None/>
            </a:pPr>
            <a:r>
              <a:rPr lang="en-US" sz="2400" b="1" dirty="0"/>
              <a:t>Ambiguities and contradiction in language.</a:t>
            </a:r>
          </a:p>
          <a:p>
            <a:pPr algn="ctr">
              <a:buNone/>
            </a:pPr>
            <a:endParaRPr lang="en-US" sz="2400" b="1" dirty="0"/>
          </a:p>
          <a:p>
            <a:pPr algn="ctr">
              <a:buNone/>
            </a:pPr>
            <a:r>
              <a:rPr lang="en-US" sz="2400" b="1" dirty="0"/>
              <a:t>Ironical form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On-screen Show (4:3)</PresentationFormat>
  <Paragraphs>54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Franklin Gothic Book</vt:lpstr>
      <vt:lpstr>Perpetua</vt:lpstr>
      <vt:lpstr>Tahoma</vt:lpstr>
      <vt:lpstr>Wingdings 2</vt:lpstr>
      <vt:lpstr>Equity</vt:lpstr>
      <vt:lpstr>Poetry 3 Eng 426 </vt:lpstr>
      <vt:lpstr>Anthem for doomed youth Wilfred Owen</vt:lpstr>
      <vt:lpstr>WWI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Poetry 3 Eng 426</dc:title>
  <dc:creator>ebtihalelshaikh@gmail.com</dc:creator>
  <cp:lastModifiedBy>edu</cp:lastModifiedBy>
  <cp:revision>3</cp:revision>
  <dcterms:created xsi:type="dcterms:W3CDTF">2020-03-17T19:13:29Z</dcterms:created>
  <dcterms:modified xsi:type="dcterms:W3CDTF">2020-03-19T06:41:31Z</dcterms:modified>
</cp:coreProperties>
</file>